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85" r:id="rId10"/>
    <p:sldId id="286" r:id="rId11"/>
    <p:sldId id="284" r:id="rId12"/>
    <p:sldId id="287" r:id="rId13"/>
    <p:sldId id="281" r:id="rId14"/>
    <p:sldId id="288" r:id="rId15"/>
    <p:sldId id="277" r:id="rId16"/>
    <p:sldId id="280" r:id="rId17"/>
    <p:sldId id="283" r:id="rId18"/>
    <p:sldId id="266" r:id="rId19"/>
    <p:sldId id="267" r:id="rId20"/>
    <p:sldId id="269" r:id="rId21"/>
    <p:sldId id="273" r:id="rId22"/>
    <p:sldId id="268" r:id="rId23"/>
    <p:sldId id="270" r:id="rId24"/>
    <p:sldId id="275" r:id="rId25"/>
    <p:sldId id="289" r:id="rId26"/>
    <p:sldId id="279" r:id="rId27"/>
  </p:sldIdLst>
  <p:sldSz cx="9144000" cy="6858000" type="screen4x3"/>
  <p:notesSz cx="6799263" cy="9929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4E7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3300" y="-13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30B0D-F168-4A8B-B4E6-3FA2AA06F2D9}" type="datetimeFigureOut">
              <a:rPr lang="it-IT" smtClean="0"/>
              <a:pPr/>
              <a:t>12/11/2019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B5504-29EA-4E1F-98A3-F547C2FC85D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4441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B5504-29EA-4E1F-98A3-F547C2FC85D2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E5D9-EFAD-4CE5-A181-CE39FADE672C}" type="datetime1">
              <a:rPr lang="it-IT" smtClean="0"/>
              <a:pPr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ACDC-A7BE-4BCD-A77F-47A8404E02A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6185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424-F9C9-4377-B240-22C8995D60EA}" type="datetime1">
              <a:rPr lang="it-IT" smtClean="0"/>
              <a:pPr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ACDC-A7BE-4BCD-A77F-47A8404E02A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5748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77141-013E-4EFD-8D68-6BC1027EB0C0}" type="datetime1">
              <a:rPr lang="it-IT" smtClean="0"/>
              <a:pPr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ACDC-A7BE-4BCD-A77F-47A8404E02A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21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A94D3-AFDC-4801-964D-DDAACB12A6BD}" type="datetime1">
              <a:rPr lang="it-IT" smtClean="0"/>
              <a:pPr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ACDC-A7BE-4BCD-A77F-47A8404E02A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4845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FE9B-AC6B-4F72-BB0A-D37A192CB57C}" type="datetime1">
              <a:rPr lang="it-IT" smtClean="0"/>
              <a:pPr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ACDC-A7BE-4BCD-A77F-47A8404E02A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2832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2B42-4DEA-46FD-876C-254414A31E14}" type="datetime1">
              <a:rPr lang="it-IT" smtClean="0"/>
              <a:pPr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ACDC-A7BE-4BCD-A77F-47A8404E02A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9766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A4BB-7A0D-43ED-863F-CDBDB91E0EA7}" type="datetime1">
              <a:rPr lang="it-IT" smtClean="0"/>
              <a:pPr/>
              <a:t>12/11/2019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ACDC-A7BE-4BCD-A77F-47A8404E02A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1169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52B9-9365-4EC8-9978-CA729719C705}" type="datetime1">
              <a:rPr lang="it-IT" smtClean="0"/>
              <a:pPr/>
              <a:t>12/11/2019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ACDC-A7BE-4BCD-A77F-47A8404E02A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9316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3A3-C304-435F-949C-484E64BB690B}" type="datetime1">
              <a:rPr lang="it-IT" smtClean="0"/>
              <a:pPr/>
              <a:t>12/11/2019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ACDC-A7BE-4BCD-A77F-47A8404E02A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0134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A858-894D-42C5-8EB1-74FEC57B4049}" type="datetime1">
              <a:rPr lang="it-IT" smtClean="0"/>
              <a:pPr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ACDC-A7BE-4BCD-A77F-47A8404E02A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8645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2CEF-A62C-4F1E-A7C2-D165BA79033A}" type="datetime1">
              <a:rPr lang="it-IT" smtClean="0"/>
              <a:pPr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ACDC-A7BE-4BCD-A77F-47A8404E02A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8739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16061-5260-4310-A82F-15C130694CAD}" type="datetime1">
              <a:rPr lang="it-IT" smtClean="0"/>
              <a:pPr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AACDC-A7BE-4BCD-A77F-47A8404E02A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6867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6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915276" cy="1071570"/>
          </a:xfrm>
        </p:spPr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PORTE DI VALLE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71472" y="1142984"/>
            <a:ext cx="7286676" cy="714380"/>
          </a:xfrm>
        </p:spPr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Un punto di accoglienza e incontro </a:t>
            </a:r>
          </a:p>
        </p:txBody>
      </p:sp>
      <p:pic>
        <p:nvPicPr>
          <p:cNvPr id="5" name="Immagine 4" descr="depositphotos_129754718-stock-illustration-forest-hut-illustration-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285992"/>
            <a:ext cx="2571768" cy="2571768"/>
          </a:xfrm>
          <a:prstGeom prst="rect">
            <a:avLst/>
          </a:prstGeom>
        </p:spPr>
      </p:pic>
      <p:sp>
        <p:nvSpPr>
          <p:cNvPr id="6" name="Sottotitolo 2"/>
          <p:cNvSpPr txBox="1">
            <a:spLocks/>
          </p:cNvSpPr>
          <p:nvPr/>
        </p:nvSpPr>
        <p:spPr>
          <a:xfrm>
            <a:off x="642910" y="5786454"/>
            <a:ext cx="8001056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centro servizi per il turista ed il cittadino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e 6"/>
          <p:cNvSpPr/>
          <p:nvPr/>
        </p:nvSpPr>
        <p:spPr>
          <a:xfrm>
            <a:off x="2786050" y="2143116"/>
            <a:ext cx="3286148" cy="28575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855" t="25695" r="61328" b="58972"/>
          <a:stretch>
            <a:fillRect/>
          </a:stretch>
        </p:blipFill>
        <p:spPr bwMode="auto">
          <a:xfrm>
            <a:off x="2571736" y="1714488"/>
            <a:ext cx="94936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magine 7" descr="terres-logo-exe.jpg"/>
          <p:cNvPicPr>
            <a:picLocks noChangeAspect="1"/>
          </p:cNvPicPr>
          <p:nvPr/>
        </p:nvPicPr>
        <p:blipFill>
          <a:blip r:embed="rId4" cstate="print"/>
          <a:srcRect l="20502" t="20724" r="18828" b="23025"/>
          <a:stretch>
            <a:fillRect/>
          </a:stretch>
        </p:blipFill>
        <p:spPr>
          <a:xfrm>
            <a:off x="7072330" y="214290"/>
            <a:ext cx="1962665" cy="1285884"/>
          </a:xfrm>
          <a:prstGeom prst="rect">
            <a:avLst/>
          </a:prstGeom>
        </p:spPr>
      </p:pic>
      <p:pic>
        <p:nvPicPr>
          <p:cNvPr id="9" name="Immagine 8" descr="cesto spesa.png"/>
          <p:cNvPicPr>
            <a:picLocks noChangeAspect="1"/>
          </p:cNvPicPr>
          <p:nvPr/>
        </p:nvPicPr>
        <p:blipFill>
          <a:blip r:embed="rId5">
            <a:lum bright="-45000"/>
          </a:blip>
          <a:stretch>
            <a:fillRect/>
          </a:stretch>
        </p:blipFill>
        <p:spPr>
          <a:xfrm>
            <a:off x="3286116" y="4857760"/>
            <a:ext cx="1000132" cy="1000132"/>
          </a:xfrm>
          <a:prstGeom prst="rect">
            <a:avLst/>
          </a:prstGeom>
        </p:spPr>
      </p:pic>
      <p:pic>
        <p:nvPicPr>
          <p:cNvPr id="10" name="Immagine 9" descr="imagesdd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1785926"/>
            <a:ext cx="1285877" cy="1285877"/>
          </a:xfrm>
          <a:prstGeom prst="rect">
            <a:avLst/>
          </a:prstGeom>
        </p:spPr>
      </p:pic>
      <p:pic>
        <p:nvPicPr>
          <p:cNvPr id="15" name="Immagine 14" descr="images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6578" y="3214686"/>
            <a:ext cx="504823" cy="775364"/>
          </a:xfrm>
          <a:prstGeom prst="rect">
            <a:avLst/>
          </a:prstGeom>
        </p:spPr>
      </p:pic>
      <p:pic>
        <p:nvPicPr>
          <p:cNvPr id="16" name="Immagine 15" descr="index.png"/>
          <p:cNvPicPr>
            <a:picLocks noChangeAspect="1"/>
          </p:cNvPicPr>
          <p:nvPr/>
        </p:nvPicPr>
        <p:blipFill>
          <a:blip r:embed="rId8"/>
          <a:srcRect r="-519" b="6896"/>
          <a:stretch>
            <a:fillRect/>
          </a:stretch>
        </p:blipFill>
        <p:spPr>
          <a:xfrm rot="688913">
            <a:off x="6137727" y="3264404"/>
            <a:ext cx="571504" cy="715853"/>
          </a:xfrm>
          <a:prstGeom prst="rect">
            <a:avLst/>
          </a:prstGeom>
        </p:spPr>
      </p:pic>
      <p:pic>
        <p:nvPicPr>
          <p:cNvPr id="17" name="Immagine 16" descr="indexrr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801" y="2811781"/>
            <a:ext cx="857249" cy="857249"/>
          </a:xfrm>
          <a:prstGeom prst="rect">
            <a:avLst/>
          </a:prstGeom>
        </p:spPr>
      </p:pic>
      <p:pic>
        <p:nvPicPr>
          <p:cNvPr id="19" name="Immagine 18" descr="indexee.pn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05"/>
          <a:stretch>
            <a:fillRect/>
          </a:stretch>
        </p:blipFill>
        <p:spPr>
          <a:xfrm>
            <a:off x="4857752" y="4643446"/>
            <a:ext cx="1500198" cy="1091053"/>
          </a:xfrm>
          <a:prstGeom prst="rect">
            <a:avLst/>
          </a:prstGeom>
        </p:spPr>
      </p:pic>
      <p:pic>
        <p:nvPicPr>
          <p:cNvPr id="20" name="Immagine 19" descr="istockphoto-537173933-1024x1024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86512" y="4071942"/>
            <a:ext cx="1285884" cy="1285884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1670" y="4286256"/>
            <a:ext cx="1123420" cy="928694"/>
          </a:xfrm>
          <a:prstGeom prst="rect">
            <a:avLst/>
          </a:prstGeom>
        </p:spPr>
      </p:pic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36581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Due realtà distinte, con accessi indipendenti</a:t>
            </a:r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ccia in giù 5"/>
          <p:cNvSpPr/>
          <p:nvPr/>
        </p:nvSpPr>
        <p:spPr>
          <a:xfrm rot="14782102">
            <a:off x="1050247" y="4261607"/>
            <a:ext cx="777577" cy="2736304"/>
          </a:xfrm>
          <a:prstGeom prst="downArrow">
            <a:avLst/>
          </a:prstGeom>
          <a:noFill/>
          <a:ln w="63500">
            <a:solidFill>
              <a:srgbClr val="85D4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riangolo rettangolo 7"/>
          <p:cNvSpPr/>
          <p:nvPr/>
        </p:nvSpPr>
        <p:spPr>
          <a:xfrm>
            <a:off x="6012160" y="3501008"/>
            <a:ext cx="2664296" cy="1224135"/>
          </a:xfrm>
          <a:prstGeom prst="rtTriangl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9766" y="4327355"/>
            <a:ext cx="1619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85D4E7"/>
                </a:solidFill>
              </a:rPr>
              <a:t>Accesso Ludoteca</a:t>
            </a:r>
            <a:endParaRPr lang="it-IT" sz="2400" b="1" dirty="0">
              <a:solidFill>
                <a:srgbClr val="85D4E7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526560" y="2174083"/>
            <a:ext cx="1619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Scala esterna di accesso alla Porta di Valle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127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TUTTE</a:t>
            </a:r>
            <a:r>
              <a:rPr lang="it-IT" dirty="0" smtClean="0"/>
              <a:t> le Porte di Valle seguiranno linee d’azione e strategie di promozione comuni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10072" y="3573016"/>
            <a:ext cx="8229600" cy="1786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 smtClean="0">
                <a:solidFill>
                  <a:srgbClr val="FF0000"/>
                </a:solidFill>
              </a:rPr>
              <a:t>OGNI </a:t>
            </a:r>
            <a:r>
              <a:rPr lang="it-IT" sz="4000" dirty="0" smtClean="0"/>
              <a:t>Porta di Valle dovrà caratterizzarsi in base al luogo e agli elementi d’interesse del singolo territorio  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xmlns="" val="773590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-15974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C000"/>
                </a:solidFill>
              </a:rPr>
              <a:t>Gli interni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908720"/>
            <a:ext cx="4166592" cy="31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Segnaposto contenut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2924944"/>
            <a:ext cx="4166592" cy="31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asellaDiTesto 9"/>
          <p:cNvSpPr txBox="1"/>
          <p:nvPr/>
        </p:nvSpPr>
        <p:spPr>
          <a:xfrm>
            <a:off x="5004048" y="112474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70C0"/>
                </a:solidFill>
              </a:rPr>
              <a:t>Due locali ampi e luminosi, separati da una parete  scorrevole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79512" y="4487416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Circa 100 mq di spazio utilizzabile per le attività della Porta di Valle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615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112568"/>
          </a:xfrm>
        </p:spPr>
        <p:txBody>
          <a:bodyPr>
            <a:normAutofit/>
          </a:bodyPr>
          <a:lstStyle/>
          <a:p>
            <a:r>
              <a:rPr lang="it-IT" dirty="0" smtClean="0"/>
              <a:t>Accanto ai servizi obbligatori previsti dalle linee guida, ciascuna Porta di Valle dovrà avviare </a:t>
            </a:r>
            <a:r>
              <a:rPr lang="it-IT" dirty="0" smtClean="0">
                <a:solidFill>
                  <a:srgbClr val="FF0000"/>
                </a:solidFill>
              </a:rPr>
              <a:t>attività ulteriori e collaterali</a:t>
            </a:r>
            <a:r>
              <a:rPr lang="it-IT" dirty="0" smtClean="0"/>
              <a:t>, in modo da rendere autonoma e maggiormente remunerativa la gestione  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79096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Prossimi </a:t>
            </a:r>
            <a:r>
              <a:rPr lang="it-IT" dirty="0" err="1" smtClean="0">
                <a:solidFill>
                  <a:srgbClr val="FF0000"/>
                </a:solidFill>
              </a:rPr>
              <a:t>step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08720"/>
            <a:ext cx="6034617" cy="4525963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tella a 7 punte 5"/>
          <p:cNvSpPr/>
          <p:nvPr/>
        </p:nvSpPr>
        <p:spPr>
          <a:xfrm>
            <a:off x="3779912" y="4738836"/>
            <a:ext cx="2232248" cy="1714500"/>
          </a:xfrm>
          <a:prstGeom prst="star7">
            <a:avLst/>
          </a:prstGeom>
          <a:blipFill>
            <a:blip r:embed="rId3"/>
            <a:stretch>
              <a:fillRect/>
            </a:stretch>
          </a:blipFill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0" y="5772795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00B050"/>
                </a:solidFill>
              </a:rPr>
              <a:t>Valorizzazione area verde</a:t>
            </a:r>
            <a:endParaRPr lang="it-IT" sz="2800" dirty="0">
              <a:solidFill>
                <a:srgbClr val="00B050"/>
              </a:solidFill>
            </a:endParaRPr>
          </a:p>
        </p:txBody>
      </p:sp>
      <p:sp>
        <p:nvSpPr>
          <p:cNvPr id="8" name="Elaborazione 7"/>
          <p:cNvSpPr/>
          <p:nvPr/>
        </p:nvSpPr>
        <p:spPr>
          <a:xfrm>
            <a:off x="6516216" y="2132856"/>
            <a:ext cx="2448272" cy="2088232"/>
          </a:xfrm>
          <a:prstGeom prst="flowChartProcess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516216" y="4221088"/>
            <a:ext cx="2448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accent6">
                    <a:lumMod val="75000"/>
                  </a:schemeClr>
                </a:solidFill>
              </a:rPr>
              <a:t>Realizzazione muro di arrampicata nella vicina  palestra </a:t>
            </a:r>
          </a:p>
          <a:p>
            <a:pPr algn="ctr"/>
            <a:r>
              <a:rPr lang="it-IT" sz="2800" dirty="0" smtClean="0">
                <a:solidFill>
                  <a:schemeClr val="accent6">
                    <a:lumMod val="75000"/>
                  </a:schemeClr>
                </a:solidFill>
              </a:rPr>
              <a:t>ex scuole</a:t>
            </a:r>
            <a:endParaRPr lang="it-IT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683" b="5401"/>
          <a:stretch/>
        </p:blipFill>
        <p:spPr>
          <a:xfrm>
            <a:off x="6383956" y="2132856"/>
            <a:ext cx="2582467" cy="200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5072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571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    Avere un’idea precisa del progetto è           essenziale per presentare nuove domande di finanziamento a valere su bandi specifici.</a:t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 smtClean="0">
                <a:solidFill>
                  <a:srgbClr val="00B050"/>
                </a:solidFill>
              </a:rPr>
              <a:t/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 smtClean="0">
                <a:solidFill>
                  <a:srgbClr val="00B050"/>
                </a:solidFill>
              </a:rPr>
              <a:t/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 smtClean="0">
                <a:solidFill>
                  <a:srgbClr val="00B050"/>
                </a:solidFill>
              </a:rPr>
              <a:t/>
            </a:r>
            <a:br>
              <a:rPr lang="it-IT" dirty="0" smtClean="0">
                <a:solidFill>
                  <a:srgbClr val="00B050"/>
                </a:solidFill>
              </a:rPr>
            </a:br>
            <a:endParaRPr lang="it-IT" sz="3300" dirty="0">
              <a:solidFill>
                <a:srgbClr val="FF0000"/>
              </a:solidFill>
            </a:endParaRPr>
          </a:p>
        </p:txBody>
      </p:sp>
      <p:pic>
        <p:nvPicPr>
          <p:cNvPr id="4" name="Immagine 3" descr="valutazion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0000" y="3000372"/>
            <a:ext cx="4064000" cy="304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28596" y="4214818"/>
            <a:ext cx="54292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La presenza di un “filo conduttore” e il collegamento con altre progettualità sono fattori importanti in sede di valutazione dei progetti </a:t>
            </a:r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5572164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La Porta di Valle </a:t>
            </a:r>
            <a:br>
              <a:rPr lang="it-IT" dirty="0" smtClean="0">
                <a:solidFill>
                  <a:srgbClr val="C00000"/>
                </a:solidFill>
              </a:rPr>
            </a:br>
            <a:r>
              <a:rPr lang="it-IT" dirty="0" smtClean="0"/>
              <a:t>può diventare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un </a:t>
            </a:r>
            <a:r>
              <a:rPr lang="it-IT" dirty="0" smtClean="0">
                <a:solidFill>
                  <a:srgbClr val="0070C0"/>
                </a:solidFill>
              </a:rPr>
              <a:t>punto di incontro e centro di  servizi per la popolazione e i turisti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stockphoto-537582135-1024x1024.jpg"/>
          <p:cNvPicPr>
            <a:picLocks noChangeAspect="1"/>
          </p:cNvPicPr>
          <p:nvPr/>
        </p:nvPicPr>
        <p:blipFill>
          <a:blip r:embed="rId3"/>
          <a:srcRect l="1985" t="20518" r="724" b="62120"/>
          <a:stretch>
            <a:fillRect/>
          </a:stretch>
        </p:blipFill>
        <p:spPr>
          <a:xfrm>
            <a:off x="4429124" y="5429264"/>
            <a:ext cx="3571900" cy="801855"/>
          </a:xfrm>
          <a:prstGeom prst="rect">
            <a:avLst/>
          </a:prstGeom>
        </p:spPr>
      </p:pic>
      <p:pic>
        <p:nvPicPr>
          <p:cNvPr id="6" name="Immagine 5" descr="istockphoto-537582135-1024x1024.jpg"/>
          <p:cNvPicPr>
            <a:picLocks noChangeAspect="1"/>
          </p:cNvPicPr>
          <p:nvPr/>
        </p:nvPicPr>
        <p:blipFill>
          <a:blip r:embed="rId3"/>
          <a:srcRect t="39458" r="725" b="40024"/>
          <a:stretch>
            <a:fillRect/>
          </a:stretch>
        </p:blipFill>
        <p:spPr>
          <a:xfrm>
            <a:off x="785786" y="2357430"/>
            <a:ext cx="3571900" cy="928694"/>
          </a:xfrm>
          <a:prstGeom prst="rect">
            <a:avLst/>
          </a:prstGeom>
        </p:spPr>
      </p:pic>
      <p:pic>
        <p:nvPicPr>
          <p:cNvPr id="7" name="Immagine 6" descr="istockphoto-537582135-1024x1024.jpg"/>
          <p:cNvPicPr>
            <a:picLocks noChangeAspect="1"/>
          </p:cNvPicPr>
          <p:nvPr/>
        </p:nvPicPr>
        <p:blipFill>
          <a:blip r:embed="rId3"/>
          <a:srcRect t="78916" r="2711"/>
          <a:stretch>
            <a:fillRect/>
          </a:stretch>
        </p:blipFill>
        <p:spPr>
          <a:xfrm>
            <a:off x="4357686" y="2357430"/>
            <a:ext cx="3500462" cy="954318"/>
          </a:xfrm>
          <a:prstGeom prst="rect">
            <a:avLst/>
          </a:prstGeom>
        </p:spPr>
      </p:pic>
      <p:pic>
        <p:nvPicPr>
          <p:cNvPr id="8" name="Immagine 7" descr="istockphoto-537582135-1024x1024.jpg"/>
          <p:cNvPicPr>
            <a:picLocks noChangeAspect="1"/>
          </p:cNvPicPr>
          <p:nvPr/>
        </p:nvPicPr>
        <p:blipFill>
          <a:blip r:embed="rId3"/>
          <a:srcRect l="1985" t="1578" r="2710" b="79482"/>
          <a:stretch>
            <a:fillRect/>
          </a:stretch>
        </p:blipFill>
        <p:spPr>
          <a:xfrm>
            <a:off x="857224" y="5429264"/>
            <a:ext cx="3429024" cy="85725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915276" cy="1071570"/>
          </a:xfrm>
        </p:spPr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QUALCHE ESEMPIO…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71472" y="1142984"/>
            <a:ext cx="7286676" cy="714380"/>
          </a:xfrm>
        </p:spPr>
        <p:txBody>
          <a:bodyPr/>
          <a:lstStyle/>
          <a:p>
            <a:endParaRPr lang="it-IT" dirty="0" smtClean="0">
              <a:solidFill>
                <a:srgbClr val="0070C0"/>
              </a:solidFill>
            </a:endParaRPr>
          </a:p>
        </p:txBody>
      </p:sp>
      <p:pic>
        <p:nvPicPr>
          <p:cNvPr id="5" name="Immagine 4" descr="depositphotos_129754718-stock-illustration-forest-hut-illustration-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285992"/>
            <a:ext cx="2571768" cy="2571768"/>
          </a:xfrm>
          <a:prstGeom prst="rect">
            <a:avLst/>
          </a:prstGeom>
        </p:spPr>
      </p:pic>
      <p:sp>
        <p:nvSpPr>
          <p:cNvPr id="6" name="Sottotitolo 2"/>
          <p:cNvSpPr txBox="1">
            <a:spLocks/>
          </p:cNvSpPr>
          <p:nvPr/>
        </p:nvSpPr>
        <p:spPr>
          <a:xfrm>
            <a:off x="642910" y="5786454"/>
            <a:ext cx="8001056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e 6"/>
          <p:cNvSpPr/>
          <p:nvPr/>
        </p:nvSpPr>
        <p:spPr>
          <a:xfrm>
            <a:off x="2786050" y="2143116"/>
            <a:ext cx="3286148" cy="28575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855" t="25695" r="61328" b="58972"/>
          <a:stretch>
            <a:fillRect/>
          </a:stretch>
        </p:blipFill>
        <p:spPr bwMode="auto">
          <a:xfrm>
            <a:off x="2571736" y="1714488"/>
            <a:ext cx="94936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magine 8" descr="cesto spesa.png"/>
          <p:cNvPicPr>
            <a:picLocks noChangeAspect="1"/>
          </p:cNvPicPr>
          <p:nvPr/>
        </p:nvPicPr>
        <p:blipFill>
          <a:blip r:embed="rId4">
            <a:lum bright="-45000"/>
          </a:blip>
          <a:stretch>
            <a:fillRect/>
          </a:stretch>
        </p:blipFill>
        <p:spPr>
          <a:xfrm>
            <a:off x="3286116" y="4857760"/>
            <a:ext cx="1000132" cy="1000132"/>
          </a:xfrm>
          <a:prstGeom prst="rect">
            <a:avLst/>
          </a:prstGeom>
        </p:spPr>
      </p:pic>
      <p:pic>
        <p:nvPicPr>
          <p:cNvPr id="10" name="Immagine 9" descr="imagesd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1785926"/>
            <a:ext cx="1285877" cy="1285877"/>
          </a:xfrm>
          <a:prstGeom prst="rect">
            <a:avLst/>
          </a:prstGeom>
        </p:spPr>
      </p:pic>
      <p:pic>
        <p:nvPicPr>
          <p:cNvPr id="15" name="Immagine 14" descr="images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578" y="3214686"/>
            <a:ext cx="504823" cy="775364"/>
          </a:xfrm>
          <a:prstGeom prst="rect">
            <a:avLst/>
          </a:prstGeom>
        </p:spPr>
      </p:pic>
      <p:pic>
        <p:nvPicPr>
          <p:cNvPr id="16" name="Immagine 15" descr="index.png"/>
          <p:cNvPicPr>
            <a:picLocks noChangeAspect="1"/>
          </p:cNvPicPr>
          <p:nvPr/>
        </p:nvPicPr>
        <p:blipFill>
          <a:blip r:embed="rId7"/>
          <a:srcRect r="-519" b="6896"/>
          <a:stretch>
            <a:fillRect/>
          </a:stretch>
        </p:blipFill>
        <p:spPr>
          <a:xfrm rot="688913">
            <a:off x="6137727" y="3264404"/>
            <a:ext cx="571504" cy="715853"/>
          </a:xfrm>
          <a:prstGeom prst="rect">
            <a:avLst/>
          </a:prstGeom>
        </p:spPr>
      </p:pic>
      <p:pic>
        <p:nvPicPr>
          <p:cNvPr id="17" name="Immagine 16" descr="indexrr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3429000"/>
            <a:ext cx="857249" cy="857249"/>
          </a:xfrm>
          <a:prstGeom prst="rect">
            <a:avLst/>
          </a:prstGeom>
        </p:spPr>
      </p:pic>
      <p:pic>
        <p:nvPicPr>
          <p:cNvPr id="19" name="Immagine 18" descr="indexee.pn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05"/>
          <a:stretch>
            <a:fillRect/>
          </a:stretch>
        </p:blipFill>
        <p:spPr>
          <a:xfrm>
            <a:off x="4857752" y="4643446"/>
            <a:ext cx="1500198" cy="1091053"/>
          </a:xfrm>
          <a:prstGeom prst="rect">
            <a:avLst/>
          </a:prstGeom>
        </p:spPr>
      </p:pic>
      <p:pic>
        <p:nvPicPr>
          <p:cNvPr id="20" name="Immagine 19" descr="istockphoto-537173933-1024x1024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86512" y="4071942"/>
            <a:ext cx="1285884" cy="1285884"/>
          </a:xfrm>
          <a:prstGeom prst="rect">
            <a:avLst/>
          </a:prstGeom>
        </p:spPr>
      </p:pic>
      <p:pic>
        <p:nvPicPr>
          <p:cNvPr id="21" name="Immagine 20" descr="DISAB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3F2F0"/>
              </a:clrFrom>
              <a:clrTo>
                <a:srgbClr val="F3F2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414" y="2357430"/>
            <a:ext cx="1785950" cy="1000132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1670" y="4286256"/>
            <a:ext cx="1123420" cy="928694"/>
          </a:xfrm>
          <a:prstGeom prst="rect">
            <a:avLst/>
          </a:prstGeom>
        </p:spPr>
      </p:pic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9921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Altri servizi  attivabili presso la Porta di Valle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 Prenotazione e Punto di ritrovo per escursioni organizzate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3214686"/>
            <a:ext cx="3995936" cy="2996952"/>
          </a:xfrm>
          <a:prstGeom prst="rect">
            <a:avLst/>
          </a:prstGeom>
          <a:ln w="50800">
            <a:solidFill>
              <a:srgbClr val="92D050"/>
            </a:solidFill>
            <a:prstDash val="dash"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500306"/>
            <a:ext cx="3995936" cy="2996952"/>
          </a:xfrm>
          <a:prstGeom prst="rect">
            <a:avLst/>
          </a:prstGeom>
          <a:ln w="50800">
            <a:solidFill>
              <a:srgbClr val="FFC000"/>
            </a:solidFill>
            <a:prstDash val="dash"/>
          </a:ln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42629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    Punto di consegna-ritiro bagagli per gli escursionisti che si muovono a piedi-in bicicletta</a:t>
            </a:r>
            <a:endParaRPr lang="it-IT" dirty="0"/>
          </a:p>
        </p:txBody>
      </p:sp>
      <p:pic>
        <p:nvPicPr>
          <p:cNvPr id="4" name="Immagine 3" descr="IMG_2919.JPG"/>
          <p:cNvPicPr>
            <a:picLocks noChangeAspect="1"/>
          </p:cNvPicPr>
          <p:nvPr/>
        </p:nvPicPr>
        <p:blipFill>
          <a:blip r:embed="rId2" cstate="print"/>
          <a:srcRect r="14062" b="7291"/>
          <a:stretch>
            <a:fillRect/>
          </a:stretch>
        </p:blipFill>
        <p:spPr>
          <a:xfrm>
            <a:off x="4357686" y="2786058"/>
            <a:ext cx="4143404" cy="3352392"/>
          </a:xfrm>
          <a:prstGeom prst="rect">
            <a:avLst/>
          </a:prstGeom>
          <a:ln w="50800">
            <a:solidFill>
              <a:srgbClr val="00B0F0"/>
            </a:solidFill>
            <a:prstDash val="dash"/>
          </a:ln>
        </p:spPr>
      </p:pic>
      <p:pic>
        <p:nvPicPr>
          <p:cNvPr id="5" name="Immagine 4" descr="indexee.png"/>
          <p:cNvPicPr>
            <a:picLocks noChangeAspect="1"/>
          </p:cNvPicPr>
          <p:nvPr/>
        </p:nvPicPr>
        <p:blipFill>
          <a:blip r:embed="rId3"/>
          <a:srcRect r="-1352" b="3350"/>
          <a:stretch>
            <a:fillRect/>
          </a:stretch>
        </p:blipFill>
        <p:spPr>
          <a:xfrm>
            <a:off x="500033" y="2928934"/>
            <a:ext cx="3300435" cy="2357454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80346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Perché le Porte di valle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Per garantire un servizio di informazione turistica costante, superando i limiti di apertura dei singoli uffici turistici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Per promuovere il territorio in modo unitario e sinergico, favorendo la mobilità dei turisti e lo scambio di esperienze.  7 porte di valle lavoreranno insieme per la promozione del territorio di Terres Monviso</a:t>
            </a:r>
          </a:p>
        </p:txBody>
      </p:sp>
      <p:sp>
        <p:nvSpPr>
          <p:cNvPr id="5" name="Ovale 4"/>
          <p:cNvSpPr/>
          <p:nvPr/>
        </p:nvSpPr>
        <p:spPr>
          <a:xfrm>
            <a:off x="5643570" y="5357826"/>
            <a:ext cx="3214710" cy="1214446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Pentagono 3"/>
          <p:cNvSpPr/>
          <p:nvPr/>
        </p:nvSpPr>
        <p:spPr>
          <a:xfrm rot="16200000">
            <a:off x="7679553" y="5322107"/>
            <a:ext cx="285752" cy="214314"/>
          </a:xfrm>
          <a:prstGeom prst="homePlate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entagono 5"/>
          <p:cNvSpPr/>
          <p:nvPr/>
        </p:nvSpPr>
        <p:spPr>
          <a:xfrm rot="16200000">
            <a:off x="6322231" y="5322107"/>
            <a:ext cx="285752" cy="214314"/>
          </a:xfrm>
          <a:prstGeom prst="homePlate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Pentagono 6"/>
          <p:cNvSpPr/>
          <p:nvPr/>
        </p:nvSpPr>
        <p:spPr>
          <a:xfrm rot="16200000">
            <a:off x="5607851" y="5965049"/>
            <a:ext cx="285752" cy="214314"/>
          </a:xfrm>
          <a:prstGeom prst="homePlate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entagono 7"/>
          <p:cNvSpPr/>
          <p:nvPr/>
        </p:nvSpPr>
        <p:spPr>
          <a:xfrm rot="16200000">
            <a:off x="7536677" y="6465115"/>
            <a:ext cx="285752" cy="214314"/>
          </a:xfrm>
          <a:prstGeom prst="homePlate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entagono 8"/>
          <p:cNvSpPr/>
          <p:nvPr/>
        </p:nvSpPr>
        <p:spPr>
          <a:xfrm rot="16200000">
            <a:off x="8393933" y="6179363"/>
            <a:ext cx="285752" cy="214314"/>
          </a:xfrm>
          <a:prstGeom prst="homePlate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entagono 9"/>
          <p:cNvSpPr/>
          <p:nvPr/>
        </p:nvSpPr>
        <p:spPr>
          <a:xfrm rot="16200000">
            <a:off x="8536809" y="5607859"/>
            <a:ext cx="285752" cy="214314"/>
          </a:xfrm>
          <a:prstGeom prst="homePlate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Pentagono 10"/>
          <p:cNvSpPr/>
          <p:nvPr/>
        </p:nvSpPr>
        <p:spPr>
          <a:xfrm rot="16200000">
            <a:off x="6322231" y="6393677"/>
            <a:ext cx="285752" cy="214314"/>
          </a:xfrm>
          <a:prstGeom prst="homePlate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 descr="imag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691" b="7691"/>
          <a:stretch>
            <a:fillRect/>
          </a:stretch>
        </p:blipFill>
        <p:spPr>
          <a:xfrm rot="569725">
            <a:off x="7572396" y="428604"/>
            <a:ext cx="1428767" cy="1428760"/>
          </a:xfrm>
          <a:prstGeom prst="rect">
            <a:avLst/>
          </a:prstGeom>
        </p:spPr>
      </p:pic>
      <p:pic>
        <p:nvPicPr>
          <p:cNvPr id="13" name="Immagine 12" descr="disegno-di-orologio-a-parete-colorato.jpg"/>
          <p:cNvPicPr>
            <a:picLocks noChangeAspect="1"/>
          </p:cNvPicPr>
          <p:nvPr/>
        </p:nvPicPr>
        <p:blipFill>
          <a:blip r:embed="rId3" cstate="print"/>
          <a:srcRect l="12910" b="2662"/>
          <a:stretch>
            <a:fillRect/>
          </a:stretch>
        </p:blipFill>
        <p:spPr>
          <a:xfrm>
            <a:off x="7215206" y="1857364"/>
            <a:ext cx="1785918" cy="13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8711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5517232"/>
            <a:ext cx="8229600" cy="820688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err="1" smtClean="0"/>
              <a:t>Ciclofficina</a:t>
            </a:r>
            <a:r>
              <a:rPr lang="it-IT" dirty="0" smtClean="0"/>
              <a:t> e pezzi di ricambio</a:t>
            </a:r>
            <a:endParaRPr lang="it-IT" dirty="0"/>
          </a:p>
        </p:txBody>
      </p:sp>
      <p:pic>
        <p:nvPicPr>
          <p:cNvPr id="5" name="Immagine 4" descr="downloadr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 r="-928" b="5597"/>
          <a:stretch>
            <a:fillRect/>
          </a:stretch>
        </p:blipFill>
        <p:spPr>
          <a:xfrm>
            <a:off x="0" y="0"/>
            <a:ext cx="5000660" cy="500066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974"/>
          <a:stretch/>
        </p:blipFill>
        <p:spPr>
          <a:xfrm>
            <a:off x="2571736" y="428604"/>
            <a:ext cx="4616048" cy="4968552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05745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64291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it-IT" dirty="0" smtClean="0"/>
              <a:t>Permessi temporanei di pesca e raccolta funghi</a:t>
            </a:r>
            <a:endParaRPr lang="it-IT" dirty="0"/>
          </a:p>
        </p:txBody>
      </p:sp>
      <p:pic>
        <p:nvPicPr>
          <p:cNvPr id="4" name="Immagine 3" descr="2c99676469f78cac17887b1c24786ec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643050"/>
            <a:ext cx="4000528" cy="4000528"/>
          </a:xfrm>
          <a:prstGeom prst="rect">
            <a:avLst/>
          </a:prstGeom>
        </p:spPr>
      </p:pic>
      <p:pic>
        <p:nvPicPr>
          <p:cNvPr id="6" name="Immagine 5" descr="fungo-di-disegno-colorato-porcini-isolato-su-fondo-bianco-124176365.jpg"/>
          <p:cNvPicPr>
            <a:picLocks noChangeAspect="1"/>
          </p:cNvPicPr>
          <p:nvPr/>
        </p:nvPicPr>
        <p:blipFill>
          <a:blip r:embed="rId3" cstate="print"/>
          <a:srcRect r="-962" b="19064"/>
          <a:stretch>
            <a:fillRect/>
          </a:stretch>
        </p:blipFill>
        <p:spPr>
          <a:xfrm>
            <a:off x="1214414" y="2214554"/>
            <a:ext cx="2786082" cy="2388070"/>
          </a:xfrm>
          <a:prstGeom prst="rect">
            <a:avLst/>
          </a:prstGeom>
        </p:spPr>
      </p:pic>
      <p:pic>
        <p:nvPicPr>
          <p:cNvPr id="7" name="Immagine 6" descr="fungo-di-disegno-colorato-porcini-isolato-su-fondo-bianco-12417636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962" b="19064"/>
          <a:stretch>
            <a:fillRect/>
          </a:stretch>
        </p:blipFill>
        <p:spPr>
          <a:xfrm>
            <a:off x="428596" y="3071810"/>
            <a:ext cx="1666887" cy="1428760"/>
          </a:xfrm>
          <a:prstGeom prst="rect">
            <a:avLst/>
          </a:prstGeom>
        </p:spPr>
      </p:pic>
      <p:pic>
        <p:nvPicPr>
          <p:cNvPr id="8" name="Immagine 7" descr="fungo-di-disegno-colorato-porcini-isolato-su-fondo-bianco-12417636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962" b="19064"/>
          <a:stretch>
            <a:fillRect/>
          </a:stretch>
        </p:blipFill>
        <p:spPr>
          <a:xfrm>
            <a:off x="1142976" y="3214686"/>
            <a:ext cx="1333509" cy="1143008"/>
          </a:xfrm>
          <a:prstGeom prst="rect">
            <a:avLst/>
          </a:prstGeom>
        </p:spPr>
      </p:pic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84590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5085184"/>
            <a:ext cx="8229600" cy="118072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dirty="0" smtClean="0"/>
              <a:t>per turisti e popolazione (trasferimenti nei trekking a tappe, spostamenti per visite mediche, accompagnamento da/per </a:t>
            </a:r>
            <a:r>
              <a:rPr lang="it-IT" dirty="0" err="1" smtClean="0"/>
              <a:t>aereoporti…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8860" y="1000108"/>
            <a:ext cx="4885134" cy="403837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00034" y="428604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Servizio di trasporto a chiamata</a:t>
            </a:r>
            <a:endParaRPr lang="it-IT" sz="320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1751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585791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dirty="0" smtClean="0"/>
              <a:t>Punto di consegna – ritiro  per corrieri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Servizio utile per il cittadino e le attività commerciali (soprattutto quelle dell’alta Valle)</a:t>
            </a:r>
          </a:p>
          <a:p>
            <a:pPr>
              <a:buNone/>
            </a:pPr>
            <a:endParaRPr lang="it-IT" dirty="0" smtClean="0"/>
          </a:p>
        </p:txBody>
      </p:sp>
      <p:pic>
        <p:nvPicPr>
          <p:cNvPr id="4" name="Immagine 3" descr="20111120-trasloco-3-800-3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33889"/>
          <a:stretch>
            <a:fillRect/>
          </a:stretch>
        </p:blipFill>
        <p:spPr>
          <a:xfrm>
            <a:off x="1285852" y="1071546"/>
            <a:ext cx="6086561" cy="3786214"/>
          </a:xfrm>
          <a:prstGeom prst="rect">
            <a:avLst/>
          </a:prstGeom>
          <a:ln>
            <a:noFill/>
          </a:ln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84590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La diversificazione dei servizi è importante perché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Facilita ammortizzazione dei costi fissi (luce, riscaldamento)</a:t>
            </a:r>
          </a:p>
          <a:p>
            <a:endParaRPr lang="it-IT" dirty="0" smtClean="0"/>
          </a:p>
          <a:p>
            <a:r>
              <a:rPr lang="it-IT" dirty="0" smtClean="0"/>
              <a:t>Attrae un pubblico diversificato</a:t>
            </a:r>
          </a:p>
          <a:p>
            <a:endParaRPr lang="it-IT" dirty="0" smtClean="0"/>
          </a:p>
          <a:p>
            <a:r>
              <a:rPr lang="it-IT" dirty="0" smtClean="0"/>
              <a:t>L’attivazione di servizi ulteriori renderà economicamente sostenibile l’attività del gestore, riducendo la necessità di contributi alla gestione per il mantenimento dei servizi di informazione turistica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2c99676469f78cac17887b1c24786ec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2071678"/>
            <a:ext cx="1714488" cy="1714488"/>
          </a:xfrm>
          <a:prstGeom prst="rect">
            <a:avLst/>
          </a:prstGeom>
        </p:spPr>
      </p:pic>
      <p:pic>
        <p:nvPicPr>
          <p:cNvPr id="6" name="Immagine 5" descr="ciclista-vettore-eps_csp2740478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79" b="5252"/>
          <a:stretch>
            <a:fillRect/>
          </a:stretch>
        </p:blipFill>
        <p:spPr>
          <a:xfrm>
            <a:off x="2357422" y="5161347"/>
            <a:ext cx="1428760" cy="1696653"/>
          </a:xfrm>
          <a:prstGeom prst="rect">
            <a:avLst/>
          </a:prstGeom>
        </p:spPr>
      </p:pic>
      <p:pic>
        <p:nvPicPr>
          <p:cNvPr id="7" name="Immagine 6" descr="cesto spes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1785926"/>
            <a:ext cx="1143008" cy="1143008"/>
          </a:xfrm>
          <a:prstGeom prst="rect">
            <a:avLst/>
          </a:prstGeom>
        </p:spPr>
      </p:pic>
      <p:pic>
        <p:nvPicPr>
          <p:cNvPr id="8" name="Immagine 7" descr="43680059-una-pila-di-filato-è-la-decorazione-perfetta-per-una-borsa-lavoro-a-maglia-utilizzare-questo-disegno-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686" y="5429264"/>
            <a:ext cx="2379399" cy="128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4590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9120" y="941008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Il gestore della Porta di Valle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Ottima conoscenza del territorio (sport, natura, cultura, gastronomia…)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Competenze linguistiche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Capacità di  lavorare in rete con gli operatori del territorio e le altre Porte di Valle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Dinamismo</a:t>
            </a:r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855" t="25695" r="61328" b="58972"/>
          <a:stretch>
            <a:fillRect/>
          </a:stretch>
        </p:blipFill>
        <p:spPr bwMode="auto">
          <a:xfrm>
            <a:off x="6525709" y="4437112"/>
            <a:ext cx="2609127" cy="255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lampadina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29512"/>
            <a:ext cx="1382996" cy="13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1338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86100" y="1593435"/>
            <a:ext cx="5400600" cy="1956028"/>
          </a:xfrm>
        </p:spPr>
        <p:txBody>
          <a:bodyPr>
            <a:noAutofit/>
          </a:bodyPr>
          <a:lstStyle/>
          <a:p>
            <a:r>
              <a:rPr lang="it-IT" sz="6600" b="1" dirty="0" smtClean="0">
                <a:solidFill>
                  <a:srgbClr val="FFC000"/>
                </a:solidFill>
                <a:latin typeface="Ink Free" panose="03080402000500000000" pitchFamily="66" charset="0"/>
              </a:rPr>
              <a:t>Grazie </a:t>
            </a:r>
            <a:br>
              <a:rPr lang="it-IT" sz="6600" b="1" dirty="0" smtClean="0">
                <a:solidFill>
                  <a:srgbClr val="FFC000"/>
                </a:solidFill>
                <a:latin typeface="Ink Free" panose="03080402000500000000" pitchFamily="66" charset="0"/>
              </a:rPr>
            </a:br>
            <a:r>
              <a:rPr lang="it-IT" sz="6600" b="1" dirty="0" smtClean="0">
                <a:solidFill>
                  <a:srgbClr val="FFC000"/>
                </a:solidFill>
                <a:latin typeface="Ink Free" panose="03080402000500000000" pitchFamily="66" charset="0"/>
              </a:rPr>
              <a:t>per </a:t>
            </a:r>
            <a:br>
              <a:rPr lang="it-IT" sz="6600" b="1" dirty="0" smtClean="0">
                <a:solidFill>
                  <a:srgbClr val="FFC000"/>
                </a:solidFill>
                <a:latin typeface="Ink Free" panose="03080402000500000000" pitchFamily="66" charset="0"/>
              </a:rPr>
            </a:br>
            <a:r>
              <a:rPr lang="it-IT" sz="6600" b="1" dirty="0" smtClean="0">
                <a:solidFill>
                  <a:srgbClr val="FFC000"/>
                </a:solidFill>
                <a:latin typeface="Ink Free" panose="03080402000500000000" pitchFamily="66" charset="0"/>
              </a:rPr>
              <a:t>l’attenzione</a:t>
            </a:r>
            <a:r>
              <a:rPr lang="it-IT" sz="6600" dirty="0" smtClean="0">
                <a:latin typeface="Ink Free" panose="03080402000500000000" pitchFamily="66" charset="0"/>
              </a:rPr>
              <a:t/>
            </a:r>
            <a:br>
              <a:rPr lang="it-IT" sz="6600" dirty="0" smtClean="0">
                <a:latin typeface="Ink Free" panose="03080402000500000000" pitchFamily="66" charset="0"/>
              </a:rPr>
            </a:br>
            <a:endParaRPr lang="it-IT" sz="6600" dirty="0">
              <a:latin typeface="Ink Free" panose="03080402000500000000" pitchFamily="66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855" t="25695" r="61328" b="58972"/>
          <a:stretch>
            <a:fillRect/>
          </a:stretch>
        </p:blipFill>
        <p:spPr bwMode="auto">
          <a:xfrm>
            <a:off x="0" y="0"/>
            <a:ext cx="3600400" cy="352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magine 6" descr="terres-logo-ex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502" t="20724" r="18828" b="23025"/>
          <a:stretch>
            <a:fillRect/>
          </a:stretch>
        </p:blipFill>
        <p:spPr>
          <a:xfrm>
            <a:off x="2339752" y="3522009"/>
            <a:ext cx="4752528" cy="3113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286908" cy="1143000"/>
          </a:xfrm>
        </p:spPr>
        <p:txBody>
          <a:bodyPr>
            <a:normAutofit/>
          </a:bodyPr>
          <a:lstStyle/>
          <a:p>
            <a:r>
              <a:rPr lang="it-IT" sz="3800" dirty="0" smtClean="0">
                <a:solidFill>
                  <a:srgbClr val="C00000"/>
                </a:solidFill>
              </a:rPr>
              <a:t>Distribuzione territoriale delle Porte di Valle</a:t>
            </a:r>
            <a:endParaRPr lang="it-IT" sz="38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525963"/>
          </a:xfrm>
        </p:spPr>
        <p:txBody>
          <a:bodyPr>
            <a:normAutofit/>
          </a:bodyPr>
          <a:lstStyle/>
          <a:p>
            <a:r>
              <a:rPr lang="it-IT" dirty="0" smtClean="0"/>
              <a:t>Demonte</a:t>
            </a:r>
          </a:p>
          <a:p>
            <a:r>
              <a:rPr lang="it-IT" dirty="0" err="1" smtClean="0"/>
              <a:t>Caraglio</a:t>
            </a:r>
            <a:endParaRPr lang="it-IT" dirty="0" smtClean="0"/>
          </a:p>
          <a:p>
            <a:r>
              <a:rPr lang="it-IT" dirty="0" err="1" smtClean="0"/>
              <a:t>Dronero</a:t>
            </a:r>
            <a:endParaRPr lang="it-IT" dirty="0" smtClean="0"/>
          </a:p>
          <a:p>
            <a:r>
              <a:rPr lang="it-IT" dirty="0" smtClean="0"/>
              <a:t>Brossasco</a:t>
            </a:r>
          </a:p>
          <a:p>
            <a:r>
              <a:rPr lang="it-IT" dirty="0" smtClean="0"/>
              <a:t>Paesana</a:t>
            </a:r>
          </a:p>
          <a:p>
            <a:r>
              <a:rPr lang="it-IT" dirty="0" smtClean="0"/>
              <a:t>Bagnolo</a:t>
            </a:r>
          </a:p>
          <a:p>
            <a:r>
              <a:rPr lang="it-IT" dirty="0" smtClean="0"/>
              <a:t>Saluzzo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8596" y="5715016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Le porte di valle dovranno lavorare in stretta sinergia, garantendo livelli di servizio uniformi e seguire linee grafiche comuni, così da facilitare la percezione di una comune strategia di promozione.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6" name="Immagine 5" descr="05_MOVE_pieghevole_ESTERNO.jpg"/>
          <p:cNvPicPr>
            <a:picLocks noChangeAspect="1"/>
          </p:cNvPicPr>
          <p:nvPr/>
        </p:nvPicPr>
        <p:blipFill>
          <a:blip r:embed="rId2"/>
          <a:srcRect l="10156" t="40629" r="67969" b="3144"/>
          <a:stretch>
            <a:fillRect/>
          </a:stretch>
        </p:blipFill>
        <p:spPr>
          <a:xfrm>
            <a:off x="3286116" y="1071546"/>
            <a:ext cx="5417382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entagono 6"/>
          <p:cNvSpPr/>
          <p:nvPr/>
        </p:nvSpPr>
        <p:spPr>
          <a:xfrm rot="16200000">
            <a:off x="5464975" y="4679165"/>
            <a:ext cx="285752" cy="214314"/>
          </a:xfrm>
          <a:prstGeom prst="homePlate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entagono 7"/>
          <p:cNvSpPr/>
          <p:nvPr/>
        </p:nvSpPr>
        <p:spPr>
          <a:xfrm rot="16200000">
            <a:off x="6179355" y="4107661"/>
            <a:ext cx="285752" cy="214314"/>
          </a:xfrm>
          <a:prstGeom prst="homePlate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entagono 8"/>
          <p:cNvSpPr/>
          <p:nvPr/>
        </p:nvSpPr>
        <p:spPr>
          <a:xfrm rot="16200000">
            <a:off x="5822165" y="3750471"/>
            <a:ext cx="285752" cy="214314"/>
          </a:xfrm>
          <a:prstGeom prst="homePlate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entagono 9"/>
          <p:cNvSpPr/>
          <p:nvPr/>
        </p:nvSpPr>
        <p:spPr>
          <a:xfrm rot="16200000">
            <a:off x="5393537" y="2964653"/>
            <a:ext cx="285752" cy="214314"/>
          </a:xfrm>
          <a:prstGeom prst="homePlate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Pentagono 10"/>
          <p:cNvSpPr/>
          <p:nvPr/>
        </p:nvSpPr>
        <p:spPr>
          <a:xfrm rot="16200000">
            <a:off x="5536413" y="2107397"/>
            <a:ext cx="285752" cy="214314"/>
          </a:xfrm>
          <a:prstGeom prst="homePlate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Pentagono 11"/>
          <p:cNvSpPr/>
          <p:nvPr/>
        </p:nvSpPr>
        <p:spPr>
          <a:xfrm rot="16200000">
            <a:off x="5750727" y="1393017"/>
            <a:ext cx="285752" cy="214314"/>
          </a:xfrm>
          <a:prstGeom prst="homePlate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Pentagono 12"/>
          <p:cNvSpPr/>
          <p:nvPr/>
        </p:nvSpPr>
        <p:spPr>
          <a:xfrm rot="16200000">
            <a:off x="6679421" y="2321711"/>
            <a:ext cx="285752" cy="214314"/>
          </a:xfrm>
          <a:prstGeom prst="homePlate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56876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I Servizi di base - obbligatori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Diffondere e veicolare informazioni turistiche e di servizio </a:t>
            </a:r>
          </a:p>
          <a:p>
            <a:r>
              <a:rPr lang="it-IT" dirty="0" smtClean="0"/>
              <a:t>Garantire postazioni internet e rete </a:t>
            </a:r>
            <a:r>
              <a:rPr lang="it-IT" dirty="0" err="1" smtClean="0"/>
              <a:t>wifi</a:t>
            </a:r>
            <a:r>
              <a:rPr lang="it-IT" dirty="0" smtClean="0"/>
              <a:t> a disposizione dell’utenza</a:t>
            </a:r>
            <a:endParaRPr lang="it-IT" dirty="0"/>
          </a:p>
        </p:txBody>
      </p:sp>
      <p:pic>
        <p:nvPicPr>
          <p:cNvPr id="4" name="Immagine 3" descr="IMG_2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000504"/>
            <a:ext cx="2762269" cy="2071702"/>
          </a:xfrm>
          <a:prstGeom prst="rect">
            <a:avLst/>
          </a:prstGeom>
          <a:ln w="50800">
            <a:solidFill>
              <a:srgbClr val="FFC000">
                <a:alpha val="98000"/>
              </a:srgbClr>
            </a:solidFill>
            <a:prstDash val="dash"/>
          </a:ln>
        </p:spPr>
      </p:pic>
      <p:pic>
        <p:nvPicPr>
          <p:cNvPr id="5" name="Immagine 4" descr="IMG_2974.JPG"/>
          <p:cNvPicPr>
            <a:picLocks noChangeAspect="1"/>
          </p:cNvPicPr>
          <p:nvPr/>
        </p:nvPicPr>
        <p:blipFill>
          <a:blip r:embed="rId3" cstate="print"/>
          <a:srcRect l="19619" t="20690" r="1724"/>
          <a:stretch>
            <a:fillRect/>
          </a:stretch>
        </p:blipFill>
        <p:spPr>
          <a:xfrm>
            <a:off x="3286116" y="4000504"/>
            <a:ext cx="2739492" cy="2071701"/>
          </a:xfrm>
          <a:prstGeom prst="rect">
            <a:avLst/>
          </a:prstGeom>
          <a:ln w="50800">
            <a:solidFill>
              <a:srgbClr val="FFC000">
                <a:alpha val="98000"/>
              </a:srgbClr>
            </a:solidFill>
            <a:prstDash val="dash"/>
          </a:ln>
        </p:spPr>
      </p:pic>
      <p:pic>
        <p:nvPicPr>
          <p:cNvPr id="6" name="Immagine 5" descr="IMG_2974.JPG"/>
          <p:cNvPicPr>
            <a:picLocks noChangeAspect="1"/>
          </p:cNvPicPr>
          <p:nvPr/>
        </p:nvPicPr>
        <p:blipFill>
          <a:blip r:embed="rId4" cstate="print"/>
          <a:srcRect l="15517" t="13793"/>
          <a:stretch>
            <a:fillRect/>
          </a:stretch>
        </p:blipFill>
        <p:spPr>
          <a:xfrm>
            <a:off x="6341758" y="4000504"/>
            <a:ext cx="2707024" cy="2071701"/>
          </a:xfrm>
          <a:prstGeom prst="rect">
            <a:avLst/>
          </a:prstGeom>
          <a:ln w="50800">
            <a:solidFill>
              <a:srgbClr val="FFC000">
                <a:alpha val="98000"/>
              </a:srgbClr>
            </a:solidFill>
            <a:prstDash val="dash"/>
          </a:ln>
        </p:spPr>
      </p:pic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40378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5929354" cy="1143000"/>
          </a:xfrm>
        </p:spPr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Servizi complementari 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500174"/>
            <a:ext cx="8229600" cy="4525963"/>
          </a:xfrm>
        </p:spPr>
        <p:txBody>
          <a:bodyPr/>
          <a:lstStyle/>
          <a:p>
            <a:r>
              <a:rPr lang="it-IT" dirty="0" smtClean="0"/>
              <a:t>Creazione pacchetti turistici</a:t>
            </a:r>
          </a:p>
          <a:p>
            <a:r>
              <a:rPr lang="it-IT" dirty="0" smtClean="0"/>
              <a:t>Organizzazione attività e laboratori</a:t>
            </a:r>
          </a:p>
          <a:p>
            <a:r>
              <a:rPr lang="it-IT" dirty="0" smtClean="0"/>
              <a:t>Vendita – esposizione di prodotti locali</a:t>
            </a:r>
          </a:p>
          <a:p>
            <a:r>
              <a:rPr lang="it-IT" dirty="0" smtClean="0"/>
              <a:t>Organizzazione degli spazi esterni</a:t>
            </a:r>
            <a:endParaRPr lang="it-IT" dirty="0"/>
          </a:p>
        </p:txBody>
      </p:sp>
      <p:pic>
        <p:nvPicPr>
          <p:cNvPr id="4" name="Immagine 3" descr="IMG_2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539646"/>
            <a:ext cx="2786082" cy="2011409"/>
          </a:xfrm>
          <a:prstGeom prst="rect">
            <a:avLst/>
          </a:prstGeom>
          <a:ln w="50800">
            <a:solidFill>
              <a:srgbClr val="FFC000">
                <a:alpha val="98000"/>
              </a:srgbClr>
            </a:solidFill>
            <a:prstDash val="dash"/>
          </a:ln>
        </p:spPr>
      </p:pic>
      <p:pic>
        <p:nvPicPr>
          <p:cNvPr id="5" name="Immagine 4" descr="IMG_29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4500570"/>
            <a:ext cx="2762269" cy="2071701"/>
          </a:xfrm>
          <a:prstGeom prst="rect">
            <a:avLst/>
          </a:prstGeom>
          <a:ln w="50800">
            <a:solidFill>
              <a:srgbClr val="FFC000">
                <a:alpha val="98000"/>
              </a:srgbClr>
            </a:solidFill>
            <a:prstDash val="dash"/>
          </a:ln>
        </p:spPr>
      </p:pic>
      <p:pic>
        <p:nvPicPr>
          <p:cNvPr id="6" name="Immagine 5" descr="IMG_29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2902" y="4484745"/>
            <a:ext cx="2696816" cy="2099432"/>
          </a:xfrm>
          <a:prstGeom prst="rect">
            <a:avLst/>
          </a:prstGeom>
          <a:ln w="50800">
            <a:solidFill>
              <a:srgbClr val="FFC000">
                <a:alpha val="98000"/>
              </a:srgbClr>
            </a:solidFill>
            <a:prstDash val="dash"/>
          </a:ln>
        </p:spPr>
      </p:pic>
      <p:pic>
        <p:nvPicPr>
          <p:cNvPr id="7" name="Immagine 6" descr="IMG_29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142852"/>
            <a:ext cx="2762269" cy="2071701"/>
          </a:xfrm>
          <a:prstGeom prst="rect">
            <a:avLst/>
          </a:prstGeom>
          <a:ln w="50800">
            <a:solidFill>
              <a:srgbClr val="FFC000">
                <a:alpha val="98000"/>
              </a:srgbClr>
            </a:solidFill>
            <a:prstDash val="dash"/>
          </a:ln>
        </p:spPr>
      </p:pic>
      <p:pic>
        <p:nvPicPr>
          <p:cNvPr id="8" name="Immagine 7" descr="cesto spes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578" y="2214554"/>
            <a:ext cx="2143108" cy="2143108"/>
          </a:xfrm>
          <a:prstGeom prst="rect">
            <a:avLst/>
          </a:prstGeom>
        </p:spPr>
      </p:pic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94725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PORTE DI VALLE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071546"/>
            <a:ext cx="8429684" cy="4929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500" dirty="0" smtClean="0">
                <a:solidFill>
                  <a:srgbClr val="C00000"/>
                </a:solidFill>
              </a:rPr>
              <a:t>COME: </a:t>
            </a:r>
            <a:r>
              <a:rPr lang="it-IT" sz="2500" dirty="0" smtClean="0"/>
              <a:t>Adeguamento della struttura allo svolgimento delle funzioni fondamentali creando un’attività anche economicamente sostenibile da parte del futuro gestore (es. annesso locale per esposizione vendita prodotti tipici)</a:t>
            </a:r>
          </a:p>
          <a:p>
            <a:pPr marL="0" indent="0">
              <a:buNone/>
            </a:pPr>
            <a:endParaRPr lang="it-IT" sz="2500" dirty="0" smtClean="0"/>
          </a:p>
          <a:p>
            <a:pPr marL="0" indent="0">
              <a:buNone/>
            </a:pPr>
            <a:r>
              <a:rPr lang="it-IT" sz="2500" dirty="0" smtClean="0">
                <a:solidFill>
                  <a:srgbClr val="C00000"/>
                </a:solidFill>
              </a:rPr>
              <a:t>QUANDO: </a:t>
            </a:r>
            <a:r>
              <a:rPr lang="it-IT" sz="2500" dirty="0" smtClean="0"/>
              <a:t>entro estate 2021</a:t>
            </a:r>
          </a:p>
          <a:p>
            <a:pPr marL="0" indent="0">
              <a:buNone/>
            </a:pPr>
            <a:endParaRPr lang="it-IT" sz="25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500" dirty="0" smtClean="0">
                <a:solidFill>
                  <a:srgbClr val="C00000"/>
                </a:solidFill>
              </a:rPr>
              <a:t>RISORSE: </a:t>
            </a:r>
            <a:r>
              <a:rPr lang="it-IT" sz="2500" dirty="0" err="1" smtClean="0"/>
              <a:t>Alcotra</a:t>
            </a:r>
            <a:r>
              <a:rPr lang="it-IT" sz="2500" dirty="0" smtClean="0"/>
              <a:t> </a:t>
            </a:r>
            <a:r>
              <a:rPr lang="it-IT" sz="2500" dirty="0" err="1" smtClean="0"/>
              <a:t>Piter</a:t>
            </a:r>
            <a:r>
              <a:rPr lang="it-IT" sz="2500" dirty="0" smtClean="0"/>
              <a:t> Terres Monviso </a:t>
            </a:r>
            <a:r>
              <a:rPr lang="it-IT" sz="2500" dirty="0" smtClean="0"/>
              <a:t> </a:t>
            </a:r>
            <a:endParaRPr lang="it-IT" sz="2500" dirty="0" smtClean="0"/>
          </a:p>
        </p:txBody>
      </p:sp>
      <p:pic>
        <p:nvPicPr>
          <p:cNvPr id="4" name="Immagine 3" descr="terres-logo-exe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494" t="16764" r="22025" b="19222"/>
          <a:stretch/>
        </p:blipFill>
        <p:spPr>
          <a:xfrm>
            <a:off x="4970884" y="4794926"/>
            <a:ext cx="2016224" cy="1559577"/>
          </a:xfrm>
          <a:prstGeom prst="rect">
            <a:avLst/>
          </a:prstGeom>
        </p:spPr>
      </p:pic>
      <p:pic>
        <p:nvPicPr>
          <p:cNvPr id="6" name="Immagine 5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84" y="5117480"/>
            <a:ext cx="3805604" cy="1258777"/>
          </a:xfrm>
          <a:prstGeom prst="rect">
            <a:avLst/>
          </a:prstGeom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05277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La Porta di Valle di Bagnolo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357299"/>
            <a:ext cx="8030126" cy="4000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 smtClean="0">
                <a:solidFill>
                  <a:srgbClr val="FF0000"/>
                </a:solidFill>
              </a:rPr>
              <a:t>DOVE</a:t>
            </a:r>
          </a:p>
          <a:p>
            <a:pPr marL="0" indent="0" algn="ctr">
              <a:buNone/>
            </a:pPr>
            <a:r>
              <a:rPr lang="it-IT" dirty="0" smtClean="0"/>
              <a:t>All’interno della ex scuola primaria del capoluogo, con ingresso su Via G. Marconi </a:t>
            </a:r>
          </a:p>
          <a:p>
            <a:pPr marL="0" indent="0" algn="ctr">
              <a:buNone/>
            </a:pPr>
            <a:r>
              <a:rPr lang="it-IT" dirty="0" smtClean="0"/>
              <a:t>(di fronte al teatro S. Pellico)</a:t>
            </a:r>
            <a:endParaRPr lang="it-IT" dirty="0"/>
          </a:p>
        </p:txBody>
      </p:sp>
      <p:pic>
        <p:nvPicPr>
          <p:cNvPr id="5" name="Immagine 4" descr="lampadina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6666" y="3429000"/>
            <a:ext cx="1571636" cy="1571636"/>
          </a:xfrm>
          <a:prstGeom prst="rect">
            <a:avLst/>
          </a:prstGeom>
        </p:spPr>
      </p:pic>
      <p:pic>
        <p:nvPicPr>
          <p:cNvPr id="6" name="Immagine 5" descr="progetto-casa-disegno-vettore-eps_csp6150794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864" r="3772" b="8584"/>
          <a:stretch>
            <a:fillRect/>
          </a:stretch>
        </p:blipFill>
        <p:spPr>
          <a:xfrm>
            <a:off x="1907704" y="4593321"/>
            <a:ext cx="4769561" cy="1857388"/>
          </a:xfrm>
          <a:prstGeom prst="rect">
            <a:avLst/>
          </a:prstGeom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2754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Nei pressi della Porta di Valle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FontTx/>
              <a:buChar char="-"/>
            </a:pPr>
            <a:r>
              <a:rPr lang="it-IT" dirty="0" smtClean="0">
                <a:solidFill>
                  <a:srgbClr val="002060"/>
                </a:solidFill>
              </a:rPr>
              <a:t>Impianti sportivi</a:t>
            </a:r>
          </a:p>
          <a:p>
            <a:pPr algn="ctr">
              <a:buFontTx/>
              <a:buChar char="-"/>
            </a:pPr>
            <a:r>
              <a:rPr lang="it-IT" dirty="0" smtClean="0">
                <a:solidFill>
                  <a:srgbClr val="FFC000"/>
                </a:solidFill>
              </a:rPr>
              <a:t>Teatro comunale</a:t>
            </a:r>
          </a:p>
          <a:p>
            <a:pPr algn="ctr">
              <a:buFontTx/>
              <a:buChar char="-"/>
            </a:pPr>
            <a:r>
              <a:rPr lang="it-IT" dirty="0" err="1" smtClean="0">
                <a:solidFill>
                  <a:srgbClr val="00B050"/>
                </a:solidFill>
              </a:rPr>
              <a:t>Ciclovia</a:t>
            </a:r>
            <a:r>
              <a:rPr lang="it-IT" dirty="0" smtClean="0">
                <a:solidFill>
                  <a:srgbClr val="00B050"/>
                </a:solidFill>
              </a:rPr>
              <a:t> della pietra </a:t>
            </a:r>
          </a:p>
          <a:p>
            <a:pPr algn="ctr">
              <a:buFontTx/>
              <a:buChar char="-"/>
            </a:pPr>
            <a:r>
              <a:rPr lang="it-IT" dirty="0" smtClean="0">
                <a:solidFill>
                  <a:srgbClr val="00B0F0"/>
                </a:solidFill>
              </a:rPr>
              <a:t> </a:t>
            </a:r>
            <a:r>
              <a:rPr lang="it-IT" dirty="0" err="1" smtClean="0">
                <a:solidFill>
                  <a:srgbClr val="00B0F0"/>
                </a:solidFill>
              </a:rPr>
              <a:t>IIIImpianti</a:t>
            </a:r>
            <a:r>
              <a:rPr lang="it-IT" dirty="0" smtClean="0">
                <a:solidFill>
                  <a:srgbClr val="00B0F0"/>
                </a:solidFill>
              </a:rPr>
              <a:t> sciistici di </a:t>
            </a:r>
            <a:r>
              <a:rPr lang="it-IT" dirty="0" err="1" smtClean="0">
                <a:solidFill>
                  <a:srgbClr val="00B0F0"/>
                </a:solidFill>
              </a:rPr>
              <a:t>Rucas</a:t>
            </a:r>
            <a:endParaRPr lang="it-IT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it-IT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it-IT" dirty="0" smtClean="0">
                <a:solidFill>
                  <a:srgbClr val="FF0000"/>
                </a:solidFill>
              </a:rPr>
              <a:t>IN ARRIVO:</a:t>
            </a:r>
          </a:p>
          <a:p>
            <a:pPr algn="ctr">
              <a:buFontTx/>
              <a:buChar char="-"/>
            </a:pPr>
            <a:r>
              <a:rPr lang="it-IT" dirty="0" smtClean="0">
                <a:solidFill>
                  <a:srgbClr val="002060"/>
                </a:solidFill>
              </a:rPr>
              <a:t>parete di arrampicata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smtClean="0">
                <a:solidFill>
                  <a:srgbClr val="002060"/>
                </a:solidFill>
              </a:rPr>
              <a:t>(interno ex palestra)</a:t>
            </a:r>
          </a:p>
          <a:p>
            <a:pPr algn="ctr">
              <a:buFontTx/>
              <a:buChar char="-"/>
            </a:pPr>
            <a:r>
              <a:rPr lang="it-IT" dirty="0" smtClean="0">
                <a:solidFill>
                  <a:srgbClr val="002060"/>
                </a:solidFill>
              </a:rPr>
              <a:t>«Sentiero delle cave» - Percorso </a:t>
            </a:r>
            <a:r>
              <a:rPr lang="it-IT" dirty="0">
                <a:solidFill>
                  <a:srgbClr val="002060"/>
                </a:solidFill>
              </a:rPr>
              <a:t>MTB </a:t>
            </a:r>
            <a:endParaRPr lang="it-IT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" name="Immagine 9" descr="ciclista-vettore-eps_csp2740478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79" b="5252"/>
          <a:stretch>
            <a:fillRect/>
          </a:stretch>
        </p:blipFill>
        <p:spPr>
          <a:xfrm>
            <a:off x="6948264" y="2060848"/>
            <a:ext cx="1428760" cy="169665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564904"/>
            <a:ext cx="22193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795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progetto-casa-disegno-vettore-eps_csp6150794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864" r="3772" b="8584"/>
          <a:stretch>
            <a:fillRect/>
          </a:stretch>
        </p:blipFill>
        <p:spPr>
          <a:xfrm>
            <a:off x="2987824" y="5165154"/>
            <a:ext cx="4769561" cy="185738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L’immobile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229562"/>
            <a:ext cx="5544616" cy="4158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1332906" y="1688077"/>
            <a:ext cx="5544616" cy="151216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683568" y="3429000"/>
            <a:ext cx="4032448" cy="1512168"/>
          </a:xfrm>
          <a:prstGeom prst="ellipse">
            <a:avLst/>
          </a:prstGeom>
          <a:noFill/>
          <a:ln w="63500">
            <a:solidFill>
              <a:srgbClr val="85D4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7380312" y="2329425"/>
            <a:ext cx="1619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Porta di Valle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0" y="5157192"/>
            <a:ext cx="161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85D4E7"/>
                </a:solidFill>
              </a:rPr>
              <a:t>Ludoteca</a:t>
            </a:r>
            <a:endParaRPr lang="it-IT" sz="2400" b="1" dirty="0">
              <a:solidFill>
                <a:srgbClr val="85D4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860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626</Words>
  <Application>Microsoft Office PowerPoint</Application>
  <PresentationFormat>Presentazione su schermo (4:3)</PresentationFormat>
  <Paragraphs>93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PORTE DI VALLE</vt:lpstr>
      <vt:lpstr>Perché le Porte di valle</vt:lpstr>
      <vt:lpstr>Distribuzione territoriale delle Porte di Valle</vt:lpstr>
      <vt:lpstr>I Servizi di base - obbligatori</vt:lpstr>
      <vt:lpstr>Servizi complementari </vt:lpstr>
      <vt:lpstr>PORTE DI VALLE</vt:lpstr>
      <vt:lpstr>La Porta di Valle di Bagnolo</vt:lpstr>
      <vt:lpstr>Nei pressi della Porta di Valle</vt:lpstr>
      <vt:lpstr>L’immobile</vt:lpstr>
      <vt:lpstr>Due realtà distinte, con accessi indipendenti</vt:lpstr>
      <vt:lpstr>TUTTE le Porte di Valle seguiranno linee d’azione e strategie di promozione comuni</vt:lpstr>
      <vt:lpstr>Gli interni</vt:lpstr>
      <vt:lpstr>Accanto ai servizi obbligatori previsti dalle linee guida, ciascuna Porta di Valle dovrà avviare attività ulteriori e collaterali, in modo da rendere autonoma e maggiormente remunerativa la gestione  </vt:lpstr>
      <vt:lpstr>Prossimi step</vt:lpstr>
      <vt:lpstr>    Avere un’idea precisa del progetto è           essenziale per presentare nuove domande di finanziamento a valere su bandi specifici.    </vt:lpstr>
      <vt:lpstr>La Porta di Valle  può diventare   un punto di incontro e centro di  servizi per la popolazione e i turisti </vt:lpstr>
      <vt:lpstr>QUALCHE ESEMPIO…</vt:lpstr>
      <vt:lpstr>Altri servizi  attivabili presso la Porta di Valle</vt:lpstr>
      <vt:lpstr>Diapositiva 19</vt:lpstr>
      <vt:lpstr>Diapositiva 20</vt:lpstr>
      <vt:lpstr>Diapositiva 21</vt:lpstr>
      <vt:lpstr>Diapositiva 22</vt:lpstr>
      <vt:lpstr>Diapositiva 23</vt:lpstr>
      <vt:lpstr>La diversificazione dei servizi è importante perché</vt:lpstr>
      <vt:lpstr>Il gestore della Porta di Valle</vt:lpstr>
      <vt:lpstr>Grazie  per  l’attenzione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PORTE DI VALLE</dc:title>
  <dc:creator>caterina</dc:creator>
  <cp:lastModifiedBy>cmorello</cp:lastModifiedBy>
  <cp:revision>107</cp:revision>
  <dcterms:created xsi:type="dcterms:W3CDTF">2019-10-01T12:33:34Z</dcterms:created>
  <dcterms:modified xsi:type="dcterms:W3CDTF">2019-11-12T11:48:31Z</dcterms:modified>
</cp:coreProperties>
</file>